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notesMasterIdLst>
    <p:notesMasterId r:id="rId10"/>
  </p:notesMasterIdLst>
  <p:handoutMasterIdLst>
    <p:handoutMasterId r:id="rId11"/>
  </p:handoutMasterIdLst>
  <p:sldIdLst>
    <p:sldId id="256" r:id="rId2"/>
    <p:sldId id="404" r:id="rId3"/>
    <p:sldId id="284" r:id="rId4"/>
    <p:sldId id="276" r:id="rId5"/>
    <p:sldId id="405" r:id="rId6"/>
    <p:sldId id="406" r:id="rId7"/>
    <p:sldId id="407" r:id="rId8"/>
    <p:sldId id="408" r:id="rId9"/>
  </p:sldIdLst>
  <p:sldSz cx="9144000" cy="6858000" type="screen4x3"/>
  <p:notesSz cx="9928225" cy="6797675"/>
  <p:custDataLst>
    <p:tags r:id="rId1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06" autoAdjust="0"/>
    <p:restoredTop sz="95593" autoAdjust="0"/>
  </p:normalViewPr>
  <p:slideViewPr>
    <p:cSldViewPr>
      <p:cViewPr>
        <p:scale>
          <a:sx n="50" d="100"/>
          <a:sy n="50" d="100"/>
        </p:scale>
        <p:origin x="-216" y="-654"/>
      </p:cViewPr>
      <p:guideLst>
        <p:guide orient="horz" pos="2160"/>
        <p:guide pos="2880"/>
      </p:guideLst>
    </p:cSldViewPr>
  </p:slideViewPr>
  <p:notesTextViewPr>
    <p:cViewPr>
      <p:scale>
        <a:sx n="100" d="100"/>
        <a:sy n="100" d="100"/>
      </p:scale>
      <p:origin x="0" y="0"/>
    </p:cViewPr>
  </p:notesTextViewPr>
  <p:sorterViewPr>
    <p:cViewPr>
      <p:scale>
        <a:sx n="40" d="100"/>
        <a:sy n="40" d="100"/>
      </p:scale>
      <p:origin x="0" y="239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2153" tIns="46077" rIns="92153" bIns="46077" rtlCol="0"/>
          <a:lstStyle>
            <a:lvl1pPr algn="l">
              <a:defRPr sz="1200"/>
            </a:lvl1pPr>
          </a:lstStyle>
          <a:p>
            <a:endParaRPr lang="en-US"/>
          </a:p>
        </p:txBody>
      </p:sp>
      <p:sp>
        <p:nvSpPr>
          <p:cNvPr id="3" name="Date Placeholder 2"/>
          <p:cNvSpPr>
            <a:spLocks noGrp="1"/>
          </p:cNvSpPr>
          <p:nvPr>
            <p:ph type="dt" sz="quarter" idx="1"/>
          </p:nvPr>
        </p:nvSpPr>
        <p:spPr>
          <a:xfrm>
            <a:off x="5623698" y="0"/>
            <a:ext cx="4302231" cy="339884"/>
          </a:xfrm>
          <a:prstGeom prst="rect">
            <a:avLst/>
          </a:prstGeom>
        </p:spPr>
        <p:txBody>
          <a:bodyPr vert="horz" lIns="92153" tIns="46077" rIns="92153" bIns="46077" rtlCol="0"/>
          <a:lstStyle>
            <a:lvl1pPr algn="r">
              <a:defRPr sz="1200"/>
            </a:lvl1pPr>
          </a:lstStyle>
          <a:p>
            <a:fld id="{05CDC4A8-C28D-42DA-9117-3DEB7E07D7BC}" type="datetimeFigureOut">
              <a:rPr lang="en-US" smtClean="0"/>
              <a:pPr/>
              <a:t>7/25/2014</a:t>
            </a:fld>
            <a:endParaRPr lang="en-US"/>
          </a:p>
        </p:txBody>
      </p:sp>
      <p:sp>
        <p:nvSpPr>
          <p:cNvPr id="4" name="Footer Placeholder 3"/>
          <p:cNvSpPr>
            <a:spLocks noGrp="1"/>
          </p:cNvSpPr>
          <p:nvPr>
            <p:ph type="ftr" sz="quarter" idx="2"/>
          </p:nvPr>
        </p:nvSpPr>
        <p:spPr>
          <a:xfrm>
            <a:off x="1" y="6456612"/>
            <a:ext cx="4302231" cy="339884"/>
          </a:xfrm>
          <a:prstGeom prst="rect">
            <a:avLst/>
          </a:prstGeom>
        </p:spPr>
        <p:txBody>
          <a:bodyPr vert="horz" lIns="92153" tIns="46077" rIns="92153" bIns="46077" rtlCol="0" anchor="b"/>
          <a:lstStyle>
            <a:lvl1pPr algn="l">
              <a:defRPr sz="1200"/>
            </a:lvl1pPr>
          </a:lstStyle>
          <a:p>
            <a:endParaRPr lang="en-US"/>
          </a:p>
        </p:txBody>
      </p:sp>
      <p:sp>
        <p:nvSpPr>
          <p:cNvPr id="5" name="Slide Number Placeholder 4"/>
          <p:cNvSpPr>
            <a:spLocks noGrp="1"/>
          </p:cNvSpPr>
          <p:nvPr>
            <p:ph type="sldNum" sz="quarter" idx="3"/>
          </p:nvPr>
        </p:nvSpPr>
        <p:spPr>
          <a:xfrm>
            <a:off x="5623698" y="6456612"/>
            <a:ext cx="4302231" cy="339884"/>
          </a:xfrm>
          <a:prstGeom prst="rect">
            <a:avLst/>
          </a:prstGeom>
        </p:spPr>
        <p:txBody>
          <a:bodyPr vert="horz" lIns="92153" tIns="46077" rIns="92153" bIns="46077" rtlCol="0" anchor="b"/>
          <a:lstStyle>
            <a:lvl1pPr algn="r">
              <a:defRPr sz="1200"/>
            </a:lvl1pPr>
          </a:lstStyle>
          <a:p>
            <a:fld id="{93685048-79B7-476D-B13F-376B0C21CFD8}" type="slidenum">
              <a:rPr lang="en-US" smtClean="0"/>
              <a:pPr/>
              <a:t>‹#›</a:t>
            </a:fld>
            <a:endParaRPr lang="en-US"/>
          </a:p>
        </p:txBody>
      </p:sp>
    </p:spTree>
    <p:extLst>
      <p:ext uri="{BB962C8B-B14F-4D97-AF65-F5344CB8AC3E}">
        <p14:creationId xmlns:p14="http://schemas.microsoft.com/office/powerpoint/2010/main" val="2897980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207" cy="340264"/>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5624654" y="0"/>
            <a:ext cx="4301207" cy="340264"/>
          </a:xfrm>
          <a:prstGeom prst="rect">
            <a:avLst/>
          </a:prstGeom>
        </p:spPr>
        <p:txBody>
          <a:bodyPr vert="horz" lIns="92153" tIns="46077" rIns="92153" bIns="46077" rtlCol="0"/>
          <a:lstStyle>
            <a:lvl1pPr algn="r">
              <a:defRPr sz="1200"/>
            </a:lvl1pPr>
          </a:lstStyle>
          <a:p>
            <a:fld id="{AD8FF4A4-9EEF-46C5-8480-608288E95457}" type="datetimeFigureOut">
              <a:rPr lang="en-US" smtClean="0"/>
              <a:pPr/>
              <a:t>7/25/2014</a:t>
            </a:fld>
            <a:endParaRPr lang="en-GB"/>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992587" y="3228705"/>
            <a:ext cx="7943053" cy="3059117"/>
          </a:xfrm>
          <a:prstGeom prst="rect">
            <a:avLst/>
          </a:prstGeom>
        </p:spPr>
        <p:txBody>
          <a:bodyPr vert="horz" lIns="92153" tIns="46077" rIns="92153" bIns="4607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456324"/>
            <a:ext cx="4301207" cy="340264"/>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5624654" y="6456324"/>
            <a:ext cx="4301207" cy="340264"/>
          </a:xfrm>
          <a:prstGeom prst="rect">
            <a:avLst/>
          </a:prstGeom>
        </p:spPr>
        <p:txBody>
          <a:bodyPr vert="horz" lIns="92153" tIns="46077" rIns="92153" bIns="46077" rtlCol="0" anchor="b"/>
          <a:lstStyle>
            <a:lvl1pPr algn="r">
              <a:defRPr sz="1200"/>
            </a:lvl1pPr>
          </a:lstStyle>
          <a:p>
            <a:fld id="{A54E3CFB-C12D-4DBD-99F8-5E5E0D05872F}" type="slidenum">
              <a:rPr lang="en-GB" smtClean="0"/>
              <a:pPr/>
              <a:t>‹#›</a:t>
            </a:fld>
            <a:endParaRPr lang="en-GB"/>
          </a:p>
        </p:txBody>
      </p:sp>
    </p:spTree>
    <p:extLst>
      <p:ext uri="{BB962C8B-B14F-4D97-AF65-F5344CB8AC3E}">
        <p14:creationId xmlns:p14="http://schemas.microsoft.com/office/powerpoint/2010/main" val="3300485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3" name="Footer Placeholder 18"/>
          <p:cNvSpPr txBox="1">
            <a:spLocks/>
          </p:cNvSpPr>
          <p:nvPr/>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0"/>
            <a:ext cx="8712968" cy="5112568"/>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Title 6"/>
          <p:cNvSpPr>
            <a:spLocks noGrp="1"/>
          </p:cNvSpPr>
          <p:nvPr>
            <p:ph type="title"/>
          </p:nvPr>
        </p:nvSpPr>
        <p:spPr>
          <a:xfrm>
            <a:off x="251520" y="548680"/>
            <a:ext cx="8712968" cy="648072"/>
          </a:xfrm>
        </p:spPr>
        <p:txBody>
          <a:bodyPr rtlCol="0">
            <a:normAutofit/>
          </a:bodyPr>
          <a:lstStyle>
            <a:lvl1pPr>
              <a:defRPr sz="4000">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79512" y="1340768"/>
            <a:ext cx="4316288"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Content Placeholder 3"/>
          <p:cNvSpPr>
            <a:spLocks noGrp="1"/>
          </p:cNvSpPr>
          <p:nvPr>
            <p:ph sz="half" idx="2"/>
          </p:nvPr>
        </p:nvSpPr>
        <p:spPr>
          <a:xfrm>
            <a:off x="4648200" y="1340768"/>
            <a:ext cx="424428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Title 7"/>
          <p:cNvSpPr>
            <a:spLocks noGrp="1"/>
          </p:cNvSpPr>
          <p:nvPr>
            <p:ph type="title"/>
          </p:nvPr>
        </p:nvSpPr>
        <p:spPr>
          <a:xfrm>
            <a:off x="179512" y="476672"/>
            <a:ext cx="8712968" cy="720080"/>
          </a:xfrm>
        </p:spPr>
        <p:txBody>
          <a:bodyPr rtlCol="0">
            <a:normAutofit/>
          </a:bodyPr>
          <a:lst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kumimoji="0" lang="en-US" smtClean="0"/>
              <a:t>Click to edit Master title style</a:t>
            </a:r>
            <a:endParaRPr kumimoji="0" lang="en-US"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411504"/>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pic>
        <p:nvPicPr>
          <p:cNvPr id="3" name="Picture 2"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928694"/>
          </a:xfr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251520" y="1335962"/>
            <a:ext cx="424428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648200" y="1335962"/>
            <a:ext cx="431628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07668" cy="796908"/>
          </a:xfrm>
        </p:spPr>
        <p:txBody>
          <a:bodyPr/>
          <a:lstStyle/>
          <a:p>
            <a:r>
              <a:rPr lang="en-US" smtClean="0"/>
              <a:t>Click to edit Master title style</a:t>
            </a:r>
            <a:endParaRPr lang="en-GB" dirty="0"/>
          </a:p>
        </p:txBody>
      </p:sp>
      <p:sp>
        <p:nvSpPr>
          <p:cNvPr id="3" name="Text Placeholder 2"/>
          <p:cNvSpPr>
            <a:spLocks noGrp="1"/>
          </p:cNvSpPr>
          <p:nvPr>
            <p:ph type="body" sz="half" idx="1"/>
          </p:nvPr>
        </p:nvSpPr>
        <p:spPr>
          <a:xfrm>
            <a:off x="323528" y="1477374"/>
            <a:ext cx="4305944"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88024" y="1496772"/>
            <a:ext cx="403244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 Target="../slides/slide8.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 Target="../slides/slide2.xml"/><Relationship Id="rId5" Type="http://schemas.openxmlformats.org/officeDocument/2006/relationships/slideLayout" Target="../slideLayouts/slideLayout5.xml"/><Relationship Id="rId10" Type="http://schemas.openxmlformats.org/officeDocument/2006/relationships/slide" Target="../slides/slide3.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9"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251520" y="404664"/>
            <a:ext cx="8424936" cy="648072"/>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251520" y="1123515"/>
            <a:ext cx="8435280" cy="5329821"/>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Footer Placeholder 18"/>
          <p:cNvSpPr txBox="1">
            <a:spLocks/>
          </p:cNvSpPr>
          <p:nvPr/>
        </p:nvSpPr>
        <p:spPr>
          <a:xfrm>
            <a:off x="71406" y="66357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6" name="Round Same Side Corner Rectangle 15">
            <a:hlinkClick r:id="rId10" action="ppaction://hlinksldjump"/>
          </p:cNvPr>
          <p:cNvSpPr/>
          <p:nvPr userDrawn="1"/>
        </p:nvSpPr>
        <p:spPr>
          <a:xfrm>
            <a:off x="35496" y="6572818"/>
            <a:ext cx="792088"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Scenario</a:t>
            </a:r>
            <a:endParaRPr lang="en-GB" sz="1300" b="1" dirty="0">
              <a:solidFill>
                <a:schemeClr val="bg1"/>
              </a:solidFill>
              <a:latin typeface="Calibri" pitchFamily="34" charset="0"/>
              <a:cs typeface="Calibri" pitchFamily="34" charset="0"/>
            </a:endParaRPr>
          </a:p>
        </p:txBody>
      </p:sp>
      <p:sp>
        <p:nvSpPr>
          <p:cNvPr id="17" name="Round Same Side Corner Rectangle 16">
            <a:hlinkClick r:id="rId11" action="ppaction://hlinksldjump"/>
          </p:cNvPr>
          <p:cNvSpPr/>
          <p:nvPr userDrawn="1"/>
        </p:nvSpPr>
        <p:spPr>
          <a:xfrm>
            <a:off x="827584"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300" b="1" dirty="0" smtClean="0">
                <a:latin typeface="Calibri" pitchFamily="34" charset="0"/>
                <a:cs typeface="Calibri" pitchFamily="34" charset="0"/>
              </a:rPr>
              <a:t>Criteria</a:t>
            </a:r>
            <a:endParaRPr lang="en-GB" sz="1300" b="1" dirty="0">
              <a:latin typeface="Calibri" pitchFamily="34" charset="0"/>
              <a:cs typeface="Calibri" pitchFamily="34" charset="0"/>
            </a:endParaRPr>
          </a:p>
        </p:txBody>
      </p:sp>
      <p:sp>
        <p:nvSpPr>
          <p:cNvPr id="18" name="Round Same Side Corner Rectangle 17">
            <a:hlinkClick r:id="rId12" action="ppaction://hlinksldjump"/>
          </p:cNvPr>
          <p:cNvSpPr/>
          <p:nvPr userDrawn="1"/>
        </p:nvSpPr>
        <p:spPr>
          <a:xfrm>
            <a:off x="1547664"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9" name="Round Same Side Corner Rectangle 18">
            <a:hlinkClick r:id="rId10" action="ppaction://hlinksldjump"/>
          </p:cNvPr>
          <p:cNvSpPr/>
          <p:nvPr userDrawn="1"/>
        </p:nvSpPr>
        <p:spPr>
          <a:xfrm>
            <a:off x="3528392" y="6559993"/>
            <a:ext cx="140364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20" name="Round Same Side Corner Rectangle 19">
            <a:hlinkClick r:id="rId12" action="ppaction://hlinksldjump"/>
          </p:cNvPr>
          <p:cNvSpPr/>
          <p:nvPr userDrawn="1"/>
        </p:nvSpPr>
        <p:spPr>
          <a:xfrm>
            <a:off x="2195736"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1" name="Round Same Side Corner Rectangle 20">
            <a:hlinkClick r:id="rId12" action="ppaction://hlinksldjump"/>
          </p:cNvPr>
          <p:cNvSpPr/>
          <p:nvPr userDrawn="1"/>
        </p:nvSpPr>
        <p:spPr>
          <a:xfrm>
            <a:off x="2627784"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2" name="Round Same Side Corner Rectangle 21">
            <a:hlinkClick r:id="rId12" action="ppaction://hlinksldjump"/>
          </p:cNvPr>
          <p:cNvSpPr/>
          <p:nvPr userDrawn="1"/>
        </p:nvSpPr>
        <p:spPr>
          <a:xfrm>
            <a:off x="3059832"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Lst>
  <p:timing>
    <p:tnLst>
      <p:par>
        <p:cTn id="1" dur="indefinite" restart="never" nodeType="tmRoot"/>
      </p:par>
    </p:tnLst>
  </p:timing>
  <p:txStyles>
    <p:title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311492"/>
            <a:ext cx="8607330" cy="1317308"/>
          </a:xfrm>
        </p:spPr>
        <p:txBody>
          <a:bodyPr>
            <a:noAutofit/>
          </a:bodyPr>
          <a:lstStyle/>
          <a:p>
            <a:pPr algn="ctr"/>
            <a:r>
              <a:rPr lang="en-GB" b="1" dirty="0" smtClean="0"/>
              <a:t>Unit 30 - Business Resources</a:t>
            </a:r>
            <a:endParaRPr lang="en-US" b="1" dirty="0"/>
          </a:p>
        </p:txBody>
      </p:sp>
      <p:sp>
        <p:nvSpPr>
          <p:cNvPr id="3" name="Subtitle 2"/>
          <p:cNvSpPr>
            <a:spLocks noGrp="1"/>
          </p:cNvSpPr>
          <p:nvPr>
            <p:ph type="subTitle" idx="1"/>
          </p:nvPr>
        </p:nvSpPr>
        <p:spPr>
          <a:xfrm>
            <a:off x="107504" y="5733256"/>
            <a:ext cx="3816424" cy="864096"/>
          </a:xfrm>
        </p:spPr>
        <p:txBody>
          <a:bodyPr>
            <a:noAutofit/>
          </a:bodyPr>
          <a:lstStyle/>
          <a:p>
            <a:pPr algn="l"/>
            <a:r>
              <a:rPr lang="en-GB" sz="2400" dirty="0" smtClean="0"/>
              <a:t>OCR Cambridge TEC - Level 3 Certificate/Diploma IT</a:t>
            </a:r>
            <a:endParaRPr lang="en-US" sz="2400" dirty="0"/>
          </a:p>
        </p:txBody>
      </p:sp>
      <p:sp>
        <p:nvSpPr>
          <p:cNvPr id="7" name="Subtitle 2"/>
          <p:cNvSpPr txBox="1">
            <a:spLocks/>
          </p:cNvSpPr>
          <p:nvPr/>
        </p:nvSpPr>
        <p:spPr>
          <a:xfrm>
            <a:off x="4067944" y="5733256"/>
            <a:ext cx="4968552" cy="864096"/>
          </a:xfrm>
          <a:prstGeom prst="rect">
            <a:avLst/>
          </a:prstGeom>
        </p:spPr>
        <p:txBody>
          <a:bodyPr vert="horz" lIns="45720" rIns="45720">
            <a:noAutofit/>
          </a:bodyPr>
          <a:lstStyle>
            <a:lvl1pPr marL="0" marR="64008" indent="0" algn="r" rtl="0" eaLnBrk="1" latinLnBrk="0" hangingPunct="1">
              <a:spcBef>
                <a:spcPts val="0"/>
              </a:spcBef>
              <a:spcAft>
                <a:spcPts val="600"/>
              </a:spcAft>
              <a:buClr>
                <a:schemeClr val="accent1"/>
              </a:buClr>
              <a:buSzPct val="68000"/>
              <a:buFont typeface="Wingdings 3"/>
              <a:buNone/>
              <a:defRPr kumimoji="0" sz="2700" b="1" kern="1200">
                <a:solidFill>
                  <a:schemeClr val="bg1"/>
                </a:solidFill>
                <a:latin typeface="Calibri" pitchFamily="34" charset="0"/>
                <a:ea typeface="+mn-ea"/>
                <a:cs typeface="Calibri" pitchFamily="34" charset="0"/>
              </a:defRPr>
            </a:lvl1pPr>
            <a:lvl2pPr marL="457200" indent="0" algn="ctr" rtl="0" eaLnBrk="1" latinLnBrk="0" hangingPunct="1">
              <a:spcBef>
                <a:spcPts val="0"/>
              </a:spcBef>
              <a:spcAft>
                <a:spcPts val="600"/>
              </a:spcAft>
              <a:buClr>
                <a:schemeClr val="accent1"/>
              </a:buClr>
              <a:buFont typeface="Verdana"/>
              <a:buNone/>
              <a:defRPr kumimoji="0" sz="2300" kern="1200">
                <a:solidFill>
                  <a:schemeClr val="tx1"/>
                </a:solidFill>
                <a:latin typeface="Calibri" pitchFamily="34" charset="0"/>
                <a:ea typeface="+mn-ea"/>
                <a:cs typeface="Calibri" pitchFamily="34" charset="0"/>
              </a:defRPr>
            </a:lvl2pPr>
            <a:lvl3pPr marL="914400" indent="0" algn="ctr" rtl="0" eaLnBrk="1" latinLnBrk="0" hangingPunct="1">
              <a:spcBef>
                <a:spcPts val="0"/>
              </a:spcBef>
              <a:spcAft>
                <a:spcPts val="600"/>
              </a:spcAft>
              <a:buClr>
                <a:schemeClr val="accent2"/>
              </a:buClr>
              <a:buSzPct val="100000"/>
              <a:buFont typeface="Wingdings 2"/>
              <a:buNone/>
              <a:defRPr kumimoji="0" sz="2100" kern="1200">
                <a:solidFill>
                  <a:schemeClr val="tx1"/>
                </a:solidFill>
                <a:latin typeface="Calibri" pitchFamily="34" charset="0"/>
                <a:ea typeface="+mn-ea"/>
                <a:cs typeface="Calibri" pitchFamily="34" charset="0"/>
              </a:defRPr>
            </a:lvl3pPr>
            <a:lvl4pPr marL="1371600" indent="0" algn="ctr" rtl="0" eaLnBrk="1" latinLnBrk="0" hangingPunct="1">
              <a:spcBef>
                <a:spcPts val="0"/>
              </a:spcBef>
              <a:spcAft>
                <a:spcPts val="600"/>
              </a:spcAft>
              <a:buClr>
                <a:schemeClr val="accent2"/>
              </a:buClr>
              <a:buFont typeface="Wingdings 2"/>
              <a:buNone/>
              <a:defRPr kumimoji="0" sz="1900" kern="1200">
                <a:solidFill>
                  <a:schemeClr val="tx1"/>
                </a:solidFill>
                <a:latin typeface="Calibri" pitchFamily="34" charset="0"/>
                <a:ea typeface="+mn-ea"/>
                <a:cs typeface="Calibri" pitchFamily="34" charset="0"/>
              </a:defRPr>
            </a:lvl4pPr>
            <a:lvl5pPr marL="1828800" indent="0" algn="ctr" rtl="0" eaLnBrk="1" latinLnBrk="0" hangingPunct="1">
              <a:spcBef>
                <a:spcPts val="0"/>
              </a:spcBef>
              <a:spcAft>
                <a:spcPts val="600"/>
              </a:spcAft>
              <a:buClr>
                <a:schemeClr val="accent2"/>
              </a:buClr>
              <a:buFont typeface="Wingdings 2"/>
              <a:buNone/>
              <a:defRPr kumimoji="0" sz="1800" kern="1200">
                <a:solidFill>
                  <a:schemeClr val="tx1"/>
                </a:solidFill>
                <a:latin typeface="Calibri" pitchFamily="34" charset="0"/>
                <a:ea typeface="+mn-ea"/>
                <a:cs typeface="Calibri" pitchFamily="34" charset="0"/>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r>
              <a:rPr lang="en-GB" sz="2400" dirty="0" smtClean="0"/>
              <a:t>LO2 </a:t>
            </a:r>
            <a:r>
              <a:rPr lang="en-GB" sz="2400" dirty="0"/>
              <a:t>- Know the purpose of managing physical and technological resources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75903444"/>
              </p:ext>
            </p:extLst>
          </p:nvPr>
        </p:nvGraphicFramePr>
        <p:xfrm>
          <a:off x="107504" y="764704"/>
          <a:ext cx="8856983" cy="5455920"/>
        </p:xfrm>
        <a:graphic>
          <a:graphicData uri="http://schemas.openxmlformats.org/drawingml/2006/table">
            <a:tbl>
              <a:tblPr firstRow="1" bandRow="1">
                <a:tableStyleId>{5C22544A-7EE6-4342-B048-85BDC9FD1C3A}</a:tableStyleId>
              </a:tblPr>
              <a:tblGrid>
                <a:gridCol w="366663"/>
                <a:gridCol w="1505545"/>
                <a:gridCol w="432048"/>
                <a:gridCol w="2520280"/>
                <a:gridCol w="2202638"/>
                <a:gridCol w="1829809"/>
              </a:tblGrid>
              <a:tr h="1015053">
                <a:tc gridSpan="2">
                  <a:txBody>
                    <a:bodyPr/>
                    <a:lstStyle/>
                    <a:p>
                      <a:r>
                        <a:rPr kumimoji="0" lang="en-GB" sz="1150" b="1" u="none" strike="noStrike" kern="1200" baseline="0" dirty="0" smtClean="0"/>
                        <a:t>Learning Outcome (LO) </a:t>
                      </a:r>
                    </a:p>
                    <a:p>
                      <a:r>
                        <a:rPr kumimoji="0" lang="en-GB" sz="1150" b="1" u="none" strike="noStrike" kern="1200" baseline="0" dirty="0" smtClean="0"/>
                        <a:t>The learner will:</a:t>
                      </a:r>
                      <a:endParaRPr kumimoji="0" lang="en-GB" sz="1150" b="1"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150" b="1" u="none" strike="noStrike" kern="1200" baseline="0" dirty="0" smtClean="0"/>
                        <a:t>Pass </a:t>
                      </a:r>
                    </a:p>
                    <a:p>
                      <a:r>
                        <a:rPr kumimoji="0" lang="en-GB" sz="1150" b="1" u="none" strike="noStrike" kern="1200" baseline="0" dirty="0" smtClean="0"/>
                        <a:t>The assessment criteria are the pass requirements for this unit. </a:t>
                      </a:r>
                    </a:p>
                    <a:p>
                      <a:r>
                        <a:rPr kumimoji="0" lang="en-GB" sz="1150" b="1" u="none" strike="noStrike" kern="1200" baseline="0" dirty="0" smtClean="0"/>
                        <a:t>The learner can: </a:t>
                      </a:r>
                      <a:endParaRPr kumimoji="0" lang="en-GB" sz="1150" b="1" i="0" u="none" strike="noStrike" kern="1200" baseline="0" dirty="0" smtClean="0">
                        <a:solidFill>
                          <a:schemeClr val="lt1"/>
                        </a:solidFill>
                        <a:latin typeface="+mn-lt"/>
                        <a:ea typeface="+mn-ea"/>
                        <a:cs typeface="+mn-cs"/>
                      </a:endParaRPr>
                    </a:p>
                  </a:txBody>
                  <a:tcPr/>
                </a:tc>
                <a:tc hMerge="1">
                  <a:txBody>
                    <a:bodyPr/>
                    <a:lstStyle/>
                    <a:p>
                      <a:endParaRPr lang="en-GB"/>
                    </a:p>
                  </a:txBody>
                  <a:tcPr/>
                </a:tc>
                <a:tc>
                  <a:txBody>
                    <a:bodyPr/>
                    <a:lstStyle/>
                    <a:p>
                      <a:r>
                        <a:rPr kumimoji="0" lang="en-GB" sz="1150" b="1" u="none" strike="noStrike" kern="1200" baseline="0" dirty="0" smtClean="0"/>
                        <a:t>Merit </a:t>
                      </a:r>
                    </a:p>
                    <a:p>
                      <a:r>
                        <a:rPr kumimoji="0" lang="en-GB" sz="1150" b="1" u="none" strike="noStrike" kern="1200" baseline="0" dirty="0" smtClean="0"/>
                        <a:t>For merit the evidence must show that, in addition to the pass criteria, the learner is able to: </a:t>
                      </a:r>
                      <a:endParaRPr kumimoji="0" lang="en-GB" sz="1150" b="1" i="0" u="none" strike="noStrike" kern="1200" baseline="0" dirty="0" smtClean="0">
                        <a:solidFill>
                          <a:schemeClr val="lt1"/>
                        </a:solidFill>
                        <a:latin typeface="+mn-lt"/>
                        <a:ea typeface="+mn-ea"/>
                        <a:cs typeface="+mn-cs"/>
                      </a:endParaRPr>
                    </a:p>
                  </a:txBody>
                  <a:tcPr/>
                </a:tc>
                <a:tc>
                  <a:txBody>
                    <a:bodyPr/>
                    <a:lstStyle/>
                    <a:p>
                      <a:r>
                        <a:rPr kumimoji="0" lang="en-GB" sz="1150" b="1" u="none" strike="noStrike" kern="1200" baseline="0" dirty="0" smtClean="0"/>
                        <a:t>Distinction </a:t>
                      </a:r>
                    </a:p>
                    <a:p>
                      <a:r>
                        <a:rPr kumimoji="0" lang="en-GB" sz="1150" b="1" u="none" strike="noStrike" kern="1200" baseline="0" dirty="0" smtClean="0"/>
                        <a:t>For distinction the evidence must show that, in addition to the pass and merit criteria, the learner is able to: </a:t>
                      </a:r>
                      <a:endParaRPr kumimoji="0" lang="en-GB" sz="1150" b="1" i="0" u="none" strike="noStrike" kern="1200" baseline="0" dirty="0" smtClean="0">
                        <a:solidFill>
                          <a:schemeClr val="lt1"/>
                        </a:solidFill>
                        <a:latin typeface="+mn-lt"/>
                        <a:ea typeface="+mn-ea"/>
                        <a:cs typeface="+mn-cs"/>
                      </a:endParaRPr>
                    </a:p>
                  </a:txBody>
                  <a:tcPr/>
                </a:tc>
              </a:tr>
              <a:tr h="500608">
                <a:tc>
                  <a:txBody>
                    <a:bodyPr/>
                    <a:lstStyle/>
                    <a:p>
                      <a:pPr marL="0" algn="l" rtl="0" eaLnBrk="1" latinLnBrk="0" hangingPunct="1"/>
                      <a:r>
                        <a:rPr kumimoji="0" lang="en-GB" sz="1100" b="1" i="0" u="none" strike="noStrike" kern="1200" baseline="0" dirty="0" smtClean="0">
                          <a:solidFill>
                            <a:schemeClr val="dk1"/>
                          </a:solidFill>
                          <a:latin typeface="+mn-lt"/>
                          <a:ea typeface="+mn-ea"/>
                          <a:cs typeface="+mn-cs"/>
                        </a:rPr>
                        <a:t>1</a:t>
                      </a:r>
                      <a:endParaRPr kumimoji="0" lang="en-GB" sz="1100" b="1"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r>
                        <a:rPr kumimoji="0" lang="en-GB" sz="1150" b="0" i="0" u="none" strike="noStrike" kern="1200" baseline="0" dirty="0" smtClean="0">
                          <a:solidFill>
                            <a:schemeClr val="dk1"/>
                          </a:solidFill>
                          <a:latin typeface="+mn-lt"/>
                          <a:ea typeface="+mn-ea"/>
                          <a:cs typeface="+mn-cs"/>
                        </a:rPr>
                        <a:t>Know how human resources are managed 	</a:t>
                      </a:r>
                    </a:p>
                  </a:txBody>
                  <a:tcPr>
                    <a:solidFill>
                      <a:schemeClr val="accent5">
                        <a:lumMod val="40000"/>
                        <a:lumOff val="60000"/>
                      </a:schemeClr>
                    </a:solidFill>
                  </a:tcPr>
                </a:tc>
                <a:tc>
                  <a:txBody>
                    <a:bodyPr/>
                    <a:lstStyle/>
                    <a:p>
                      <a:pPr marL="0" algn="l" rtl="0" eaLnBrk="1" latinLnBrk="0" hangingPunct="1"/>
                      <a:r>
                        <a:rPr kumimoji="0" lang="en-GB" sz="1150" b="1" i="0" u="none" strike="noStrike" kern="1200" baseline="0" dirty="0" smtClean="0">
                          <a:solidFill>
                            <a:schemeClr val="dk1"/>
                          </a:solidFill>
                          <a:latin typeface="+mn-lt"/>
                          <a:ea typeface="+mn-ea"/>
                          <a:cs typeface="+mn-cs"/>
                        </a:rPr>
                        <a:t>P1</a:t>
                      </a:r>
                      <a:endParaRPr kumimoji="0" lang="en-GB" sz="1150" b="1"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r>
                        <a:rPr kumimoji="0" lang="en-GB" sz="1150" b="0" i="0" u="none" strike="noStrike" kern="1200" baseline="0" dirty="0" smtClean="0">
                          <a:solidFill>
                            <a:schemeClr val="dk1"/>
                          </a:solidFill>
                          <a:latin typeface="+mn-lt"/>
                          <a:ea typeface="+mn-ea"/>
                          <a:cs typeface="+mn-cs"/>
                        </a:rPr>
                        <a:t>Describe the recruitment documentation used in a selected organisation 	</a:t>
                      </a:r>
                    </a:p>
                  </a:txBody>
                  <a:tcPr>
                    <a:solidFill>
                      <a:schemeClr val="accent5">
                        <a:lumMod val="40000"/>
                        <a:lumOff val="60000"/>
                      </a:schemeClr>
                    </a:solidFill>
                  </a:tcPr>
                </a:tc>
                <a:tc>
                  <a:txBody>
                    <a:bodyPr/>
                    <a:lstStyle/>
                    <a:p>
                      <a:r>
                        <a:rPr kumimoji="0" lang="en-GB" sz="1150" b="1" i="0" u="none" strike="noStrike" kern="1200" baseline="0" dirty="0" smtClean="0">
                          <a:solidFill>
                            <a:schemeClr val="dk1"/>
                          </a:solidFill>
                          <a:latin typeface="+mn-lt"/>
                          <a:ea typeface="+mn-ea"/>
                          <a:cs typeface="+mn-cs"/>
                        </a:rPr>
                        <a:t>M1</a:t>
                      </a:r>
                      <a:r>
                        <a:rPr kumimoji="0" lang="en-GB" sz="1150" b="0" i="0" u="none" strike="noStrike" kern="1200" baseline="0" dirty="0" smtClean="0">
                          <a:solidFill>
                            <a:schemeClr val="dk1"/>
                          </a:solidFill>
                          <a:latin typeface="+mn-lt"/>
                          <a:ea typeface="+mn-ea"/>
                          <a:cs typeface="+mn-cs"/>
                        </a:rPr>
                        <a:t> - Analyse the recruitment documentation of a selected organisation </a:t>
                      </a:r>
                    </a:p>
                  </a:txBody>
                  <a:tcPr>
                    <a:solidFill>
                      <a:schemeClr val="accent5">
                        <a:lumMod val="40000"/>
                        <a:lumOff val="60000"/>
                      </a:schemeClr>
                    </a:solidFill>
                  </a:tcPr>
                </a:tc>
                <a:tc>
                  <a:txBody>
                    <a:bodyPr/>
                    <a:lstStyle/>
                    <a:p>
                      <a:endParaRPr kumimoji="0" lang="en-GB" sz="1150" b="0" i="0" u="none" strike="noStrike" kern="1200" baseline="0" dirty="0">
                        <a:solidFill>
                          <a:schemeClr val="dk1"/>
                        </a:solidFill>
                        <a:latin typeface="+mn-lt"/>
                        <a:ea typeface="+mn-ea"/>
                        <a:cs typeface="+mn-cs"/>
                      </a:endParaRPr>
                    </a:p>
                  </a:txBody>
                  <a:tcPr>
                    <a:solidFill>
                      <a:schemeClr val="accent5">
                        <a:lumMod val="40000"/>
                        <a:lumOff val="60000"/>
                      </a:schemeClr>
                    </a:solidFill>
                  </a:tcPr>
                </a:tc>
              </a:tr>
              <a:tr h="842352">
                <a:tc>
                  <a:txBody>
                    <a:bodyPr/>
                    <a:lstStyle/>
                    <a:p>
                      <a:endParaRPr kumimoji="0" lang="en-GB" sz="1100" b="1"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endParaRPr kumimoji="0" lang="en-GB" sz="1150" b="0" i="0" u="none" strike="noStrike" kern="1200" baseline="0" dirty="0" smtClean="0">
                        <a:solidFill>
                          <a:schemeClr val="dk1"/>
                        </a:solidFill>
                        <a:latin typeface="+mn-lt"/>
                        <a:ea typeface="+mn-ea"/>
                        <a:cs typeface="+mn-cs"/>
                      </a:endParaRPr>
                    </a:p>
                  </a:txBody>
                  <a:tcPr>
                    <a:solidFill>
                      <a:schemeClr val="accent5">
                        <a:lumMod val="40000"/>
                        <a:lumOff val="60000"/>
                      </a:schemeClr>
                    </a:solidFill>
                  </a:tcPr>
                </a:tc>
                <a:tc>
                  <a:txBody>
                    <a:bodyPr/>
                    <a:lstStyle/>
                    <a:p>
                      <a:r>
                        <a:rPr kumimoji="0" lang="en-GB" sz="1150" b="1" i="0" u="none" strike="noStrike" kern="1200" baseline="0" dirty="0" smtClean="0">
                          <a:solidFill>
                            <a:schemeClr val="dk1"/>
                          </a:solidFill>
                          <a:latin typeface="+mn-lt"/>
                          <a:ea typeface="+mn-ea"/>
                          <a:cs typeface="+mn-cs"/>
                        </a:rPr>
                        <a:t>P2</a:t>
                      </a:r>
                      <a:endParaRPr kumimoji="0" lang="en-GB" sz="1150" b="1"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r>
                        <a:rPr kumimoji="0" lang="en-GB" sz="1150" b="0" i="0" u="none" strike="noStrike" kern="1200" baseline="0" dirty="0" smtClean="0">
                          <a:solidFill>
                            <a:schemeClr val="dk1"/>
                          </a:solidFill>
                          <a:latin typeface="+mn-lt"/>
                          <a:ea typeface="+mn-ea"/>
                          <a:cs typeface="+mn-cs"/>
                        </a:rPr>
                        <a:t>Describe the main employability and personal and communication skills required when applying for a specific job role </a:t>
                      </a:r>
                    </a:p>
                  </a:txBody>
                  <a:tcPr>
                    <a:solidFill>
                      <a:schemeClr val="accent5">
                        <a:lumMod val="40000"/>
                        <a:lumOff val="60000"/>
                      </a:schemeClr>
                    </a:solidFill>
                  </a:tcPr>
                </a:tc>
                <a:tc>
                  <a:txBody>
                    <a:bodyPr/>
                    <a:lstStyle/>
                    <a:p>
                      <a:endParaRPr kumimoji="0" lang="en-GB" sz="1150" b="0" i="0" u="none" strike="noStrike" kern="1200" baseline="0" dirty="0">
                        <a:solidFill>
                          <a:schemeClr val="dk1"/>
                        </a:solidFill>
                        <a:latin typeface="+mn-lt"/>
                        <a:ea typeface="+mn-ea"/>
                        <a:cs typeface="+mn-cs"/>
                      </a:endParaRPr>
                    </a:p>
                  </a:txBody>
                  <a:tcPr>
                    <a:solidFill>
                      <a:schemeClr val="accent5">
                        <a:lumMod val="40000"/>
                        <a:lumOff val="60000"/>
                      </a:schemeClr>
                    </a:solidFill>
                  </a:tcPr>
                </a:tc>
                <a:tc>
                  <a:txBody>
                    <a:bodyPr/>
                    <a:lstStyle/>
                    <a:p>
                      <a:endParaRPr kumimoji="0" lang="en-GB" sz="1150" b="0" i="0" u="none" strike="noStrike" kern="1200" baseline="0" dirty="0" smtClean="0">
                        <a:solidFill>
                          <a:schemeClr val="dk1"/>
                        </a:solidFill>
                        <a:latin typeface="+mn-lt"/>
                        <a:ea typeface="+mn-ea"/>
                        <a:cs typeface="+mn-cs"/>
                      </a:endParaRPr>
                    </a:p>
                  </a:txBody>
                  <a:tcPr>
                    <a:solidFill>
                      <a:schemeClr val="accent5">
                        <a:lumMod val="40000"/>
                        <a:lumOff val="60000"/>
                      </a:schemeClr>
                    </a:solidFill>
                  </a:tcPr>
                </a:tc>
              </a:tr>
              <a:tr h="704800">
                <a:tc>
                  <a:txBody>
                    <a:bodyPr/>
                    <a:lstStyle/>
                    <a:p>
                      <a:r>
                        <a:rPr kumimoji="0" lang="en-GB" sz="1100" b="1" i="0" u="none" strike="noStrike" kern="1200" baseline="0" dirty="0" smtClean="0">
                          <a:solidFill>
                            <a:schemeClr val="dk1"/>
                          </a:solidFill>
                          <a:latin typeface="+mn-lt"/>
                          <a:ea typeface="+mn-ea"/>
                          <a:cs typeface="+mn-cs"/>
                        </a:rPr>
                        <a:t>2</a:t>
                      </a:r>
                      <a:endParaRPr kumimoji="0" lang="en-GB" sz="1100" b="1" i="0" u="none" strike="noStrike" kern="1200" baseline="0" dirty="0">
                        <a:solidFill>
                          <a:schemeClr val="dk1"/>
                        </a:solidFill>
                        <a:latin typeface="+mn-lt"/>
                        <a:ea typeface="+mn-ea"/>
                        <a:cs typeface="+mn-cs"/>
                      </a:endParaRP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150" b="0" i="0" u="none" strike="noStrike" kern="1200" baseline="0" dirty="0" smtClean="0">
                          <a:solidFill>
                            <a:schemeClr val="dk1"/>
                          </a:solidFill>
                          <a:latin typeface="+mn-lt"/>
                          <a:ea typeface="+mn-ea"/>
                          <a:cs typeface="+mn-cs"/>
                        </a:rPr>
                        <a:t>Know the purpose of managing physical and technological resources</a:t>
                      </a:r>
                    </a:p>
                  </a:txBody>
                  <a:tcPr>
                    <a:solidFill>
                      <a:srgbClr val="FFC000"/>
                    </a:solidFill>
                  </a:tcPr>
                </a:tc>
                <a:tc>
                  <a:txBody>
                    <a:bodyPr/>
                    <a:lstStyle/>
                    <a:p>
                      <a:r>
                        <a:rPr kumimoji="0" lang="en-GB" sz="1150" b="1" i="0" u="none" strike="noStrike" kern="1200" baseline="0" dirty="0" smtClean="0">
                          <a:solidFill>
                            <a:schemeClr val="dk1"/>
                          </a:solidFill>
                          <a:latin typeface="+mn-lt"/>
                          <a:ea typeface="+mn-ea"/>
                          <a:cs typeface="+mn-cs"/>
                        </a:rPr>
                        <a:t>P3</a:t>
                      </a:r>
                      <a:endParaRPr kumimoji="0" lang="en-GB" sz="1150" b="1" i="0" u="none" strike="noStrike" kern="1200" baseline="0" dirty="0">
                        <a:solidFill>
                          <a:schemeClr val="dk1"/>
                        </a:solidFill>
                        <a:latin typeface="+mn-lt"/>
                        <a:ea typeface="+mn-ea"/>
                        <a:cs typeface="+mn-cs"/>
                      </a:endParaRPr>
                    </a:p>
                  </a:txBody>
                  <a:tcPr>
                    <a:solidFill>
                      <a:srgbClr val="FFC000"/>
                    </a:solidFill>
                  </a:tcPr>
                </a:tc>
                <a:tc>
                  <a:txBody>
                    <a:bodyPr/>
                    <a:lstStyle/>
                    <a:p>
                      <a:r>
                        <a:rPr kumimoji="0" lang="en-GB" sz="1150" b="0" i="0" u="none" strike="noStrike" kern="1200" baseline="0" dirty="0" smtClean="0">
                          <a:solidFill>
                            <a:schemeClr val="dk1"/>
                          </a:solidFill>
                          <a:latin typeface="+mn-lt"/>
                          <a:ea typeface="+mn-ea"/>
                          <a:cs typeface="+mn-cs"/>
                        </a:rPr>
                        <a:t>Describe the main physical and technological resources required in the operation of a selected organisation</a:t>
                      </a:r>
                    </a:p>
                  </a:txBody>
                  <a:tcPr>
                    <a:solidFill>
                      <a:srgbClr val="FFC000"/>
                    </a:solidFill>
                  </a:tcPr>
                </a:tc>
                <a:tc>
                  <a:txBody>
                    <a:bodyPr/>
                    <a:lstStyle/>
                    <a:p>
                      <a:endParaRPr kumimoji="0" lang="en-GB" sz="1150" b="0" i="0" u="none" strike="noStrike" kern="1200" baseline="0" dirty="0">
                        <a:solidFill>
                          <a:schemeClr val="dk1"/>
                        </a:solidFill>
                        <a:latin typeface="+mn-lt"/>
                        <a:ea typeface="+mn-ea"/>
                        <a:cs typeface="+mn-cs"/>
                      </a:endParaRPr>
                    </a:p>
                  </a:txBody>
                  <a:tcPr>
                    <a:solidFill>
                      <a:srgbClr val="FFC000"/>
                    </a:solidFill>
                  </a:tcPr>
                </a:tc>
                <a:tc>
                  <a:txBody>
                    <a:bodyPr/>
                    <a:lstStyle/>
                    <a:p>
                      <a:endParaRPr kumimoji="0" lang="en-GB" sz="1150" b="0" i="0" u="none" strike="noStrike" kern="1200" baseline="0" dirty="0" smtClean="0">
                        <a:solidFill>
                          <a:schemeClr val="dk1"/>
                        </a:solidFill>
                        <a:latin typeface="+mn-lt"/>
                        <a:ea typeface="+mn-ea"/>
                        <a:cs typeface="+mn-cs"/>
                      </a:endParaRPr>
                    </a:p>
                  </a:txBody>
                  <a:tcPr>
                    <a:solidFill>
                      <a:srgbClr val="FFC000"/>
                    </a:solidFill>
                  </a:tcPr>
                </a:tc>
              </a:tr>
              <a:tr h="806896">
                <a:tc>
                  <a:txBody>
                    <a:bodyPr/>
                    <a:lstStyle/>
                    <a:p>
                      <a:r>
                        <a:rPr kumimoji="0" lang="en-GB" sz="1100" b="1" i="0" u="none" strike="noStrike" kern="1200" baseline="0" dirty="0" smtClean="0">
                          <a:solidFill>
                            <a:schemeClr val="dk1"/>
                          </a:solidFill>
                          <a:latin typeface="+mn-lt"/>
                          <a:ea typeface="+mn-ea"/>
                          <a:cs typeface="+mn-cs"/>
                        </a:rPr>
                        <a:t>3</a:t>
                      </a:r>
                      <a:endParaRPr kumimoji="0" lang="en-GB" sz="110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Know how to access sources of finance 	</a:t>
                      </a:r>
                    </a:p>
                  </a:txBody>
                  <a:tcPr/>
                </a:tc>
                <a:tc>
                  <a:txBody>
                    <a:bodyPr/>
                    <a:lstStyle/>
                    <a:p>
                      <a:r>
                        <a:rPr kumimoji="0" lang="en-GB" sz="1150" b="1" i="0" u="none" strike="noStrike" kern="1200" baseline="0" dirty="0" smtClean="0">
                          <a:solidFill>
                            <a:schemeClr val="dk1"/>
                          </a:solidFill>
                          <a:latin typeface="+mn-lt"/>
                          <a:ea typeface="+mn-ea"/>
                          <a:cs typeface="+mn-cs"/>
                        </a:rPr>
                        <a:t>P4</a:t>
                      </a:r>
                      <a:endParaRPr kumimoji="0" lang="en-GB" sz="115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Describe sources of internal and external finance for a selected business 	</a:t>
                      </a:r>
                    </a:p>
                  </a:txBody>
                  <a:tcPr/>
                </a:tc>
                <a:tc>
                  <a:txBody>
                    <a:bodyPr/>
                    <a:lstStyle/>
                    <a:p>
                      <a:r>
                        <a:rPr kumimoji="0" lang="en-GB" sz="1150" b="1" i="0" u="none" strike="noStrike" kern="1200" baseline="0" dirty="0" smtClean="0">
                          <a:solidFill>
                            <a:schemeClr val="dk1"/>
                          </a:solidFill>
                          <a:latin typeface="+mn-lt"/>
                          <a:ea typeface="+mn-ea"/>
                          <a:cs typeface="+mn-cs"/>
                        </a:rPr>
                        <a:t>M2</a:t>
                      </a:r>
                      <a:r>
                        <a:rPr kumimoji="0" lang="en-GB" sz="1150" b="0" i="0" u="none" strike="noStrike" kern="1200" baseline="0" dirty="0" smtClean="0">
                          <a:solidFill>
                            <a:schemeClr val="dk1"/>
                          </a:solidFill>
                          <a:latin typeface="+mn-lt"/>
                          <a:ea typeface="+mn-ea"/>
                          <a:cs typeface="+mn-cs"/>
                        </a:rPr>
                        <a:t> - Analyse the advantages and disadvantages of a range of different sources of finance for a selected business 	</a:t>
                      </a:r>
                    </a:p>
                  </a:txBody>
                  <a:tcPr/>
                </a:tc>
                <a:tc>
                  <a:txBody>
                    <a:bodyPr/>
                    <a:lstStyle/>
                    <a:p>
                      <a:r>
                        <a:rPr kumimoji="0" lang="en-GB" sz="1150" b="1" i="0" u="none" strike="noStrike" kern="1200" baseline="0" dirty="0" smtClean="0">
                          <a:solidFill>
                            <a:schemeClr val="dk1"/>
                          </a:solidFill>
                          <a:latin typeface="+mn-lt"/>
                          <a:ea typeface="+mn-ea"/>
                          <a:cs typeface="+mn-cs"/>
                        </a:rPr>
                        <a:t>D1</a:t>
                      </a:r>
                      <a:r>
                        <a:rPr kumimoji="0" lang="en-GB" sz="1150" b="0" i="0" u="none" strike="noStrike" kern="1200" baseline="0" dirty="0" smtClean="0">
                          <a:solidFill>
                            <a:schemeClr val="dk1"/>
                          </a:solidFill>
                          <a:latin typeface="+mn-lt"/>
                          <a:ea typeface="+mn-ea"/>
                          <a:cs typeface="+mn-cs"/>
                        </a:rPr>
                        <a:t> - Evaluate the best source of finance to meet the needs of a selected business</a:t>
                      </a:r>
                    </a:p>
                  </a:txBody>
                  <a:tcPr/>
                </a:tc>
              </a:tr>
              <a:tr h="669344">
                <a:tc>
                  <a:txBody>
                    <a:bodyPr/>
                    <a:lstStyle/>
                    <a:p>
                      <a:r>
                        <a:rPr kumimoji="0" lang="en-GB" sz="1100" b="1" i="0" u="none" strike="noStrike" kern="1200" baseline="0" dirty="0" smtClean="0">
                          <a:solidFill>
                            <a:schemeClr val="dk1"/>
                          </a:solidFill>
                          <a:latin typeface="+mn-lt"/>
                          <a:ea typeface="+mn-ea"/>
                          <a:cs typeface="+mn-cs"/>
                        </a:rPr>
                        <a:t>4</a:t>
                      </a:r>
                      <a:endParaRPr kumimoji="0" lang="en-GB" sz="110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Be able to interpret financial statements</a:t>
                      </a:r>
                    </a:p>
                  </a:txBody>
                  <a:tcPr/>
                </a:tc>
                <a:tc>
                  <a:txBody>
                    <a:bodyPr/>
                    <a:lstStyle/>
                    <a:p>
                      <a:r>
                        <a:rPr kumimoji="0" lang="en-GB" sz="1150" b="1" i="0" u="none" strike="noStrike" kern="1200" baseline="0" dirty="0" smtClean="0">
                          <a:solidFill>
                            <a:schemeClr val="dk1"/>
                          </a:solidFill>
                          <a:latin typeface="+mn-lt"/>
                          <a:ea typeface="+mn-ea"/>
                          <a:cs typeface="+mn-cs"/>
                        </a:rPr>
                        <a:t>P5</a:t>
                      </a:r>
                      <a:endParaRPr kumimoji="0" lang="en-GB" sz="115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Interpret the contents of a trading and profit and loss account and balance sheet for a selected company 	</a:t>
                      </a:r>
                    </a:p>
                  </a:txBody>
                  <a:tcPr/>
                </a:tc>
                <a:tc>
                  <a:txBody>
                    <a:bodyPr/>
                    <a:lstStyle/>
                    <a:p>
                      <a:endParaRPr kumimoji="0" lang="en-GB" sz="1150" b="0" i="0" u="none" strike="noStrike" kern="1200" baseline="0" dirty="0" smtClean="0">
                        <a:solidFill>
                          <a:schemeClr val="dk1"/>
                        </a:solidFill>
                        <a:latin typeface="+mn-lt"/>
                        <a:ea typeface="+mn-ea"/>
                        <a:cs typeface="+mn-cs"/>
                      </a:endParaRPr>
                    </a:p>
                  </a:txBody>
                  <a:tcPr/>
                </a:tc>
                <a:tc>
                  <a:txBody>
                    <a:bodyPr/>
                    <a:lstStyle/>
                    <a:p>
                      <a:endParaRPr kumimoji="0" lang="en-GB" sz="1150" b="0" i="0" u="none" strike="noStrike" kern="1200" baseline="0" dirty="0" smtClean="0">
                        <a:solidFill>
                          <a:schemeClr val="dk1"/>
                        </a:solidFill>
                        <a:latin typeface="+mn-lt"/>
                        <a:ea typeface="+mn-ea"/>
                        <a:cs typeface="+mn-cs"/>
                      </a:endParaRPr>
                    </a:p>
                  </a:txBody>
                  <a:tcPr/>
                </a:tc>
              </a:tr>
            </a:tbl>
          </a:graphicData>
        </a:graphic>
      </p:graphicFrame>
      <p:sp>
        <p:nvSpPr>
          <p:cNvPr id="3" name="Title 2"/>
          <p:cNvSpPr>
            <a:spLocks noGrp="1"/>
          </p:cNvSpPr>
          <p:nvPr>
            <p:ph type="title"/>
          </p:nvPr>
        </p:nvSpPr>
        <p:spPr>
          <a:xfrm>
            <a:off x="230832" y="116632"/>
            <a:ext cx="8733656" cy="504056"/>
          </a:xfrm>
        </p:spPr>
        <p:txBody>
          <a:bodyPr>
            <a:noAutofit/>
          </a:bodyPr>
          <a:lstStyle/>
          <a:p>
            <a:r>
              <a:rPr lang="en-GB" sz="3600" dirty="0" smtClean="0"/>
              <a:t>LO2 - Assessment Criteria</a:t>
            </a:r>
            <a:endParaRPr lang="en-GB" sz="3600" dirty="0"/>
          </a:p>
        </p:txBody>
      </p:sp>
    </p:spTree>
    <p:extLst>
      <p:ext uri="{BB962C8B-B14F-4D97-AF65-F5344CB8AC3E}">
        <p14:creationId xmlns:p14="http://schemas.microsoft.com/office/powerpoint/2010/main" val="1656656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858312" cy="5648162"/>
          </a:xfrm>
        </p:spPr>
        <p:txBody>
          <a:bodyPr>
            <a:noAutofit/>
          </a:bodyPr>
          <a:lstStyle/>
          <a:p>
            <a:pPr marL="269875" indent="-255588"/>
            <a:r>
              <a:rPr lang="en-GB" sz="2800" b="1" dirty="0"/>
              <a:t>LO 2 Know the purpose of managing physical and technological resources </a:t>
            </a:r>
            <a:endParaRPr lang="en-GB" sz="2800" dirty="0"/>
          </a:p>
          <a:p>
            <a:pPr marL="269875" indent="-255588"/>
            <a:r>
              <a:rPr lang="en-GB" sz="2800" dirty="0"/>
              <a:t>Learners could be asked to carry out an audit of their learning environment in order to identify the range of resources that are required for the organisation to operate. They could then work in small groups to discuss which are physical resources and which are technological, and classify them accordingly. Each group could then be asked to justify their classifications. 	</a:t>
            </a:r>
          </a:p>
          <a:p>
            <a:pPr marL="269875" indent="-255588"/>
            <a:r>
              <a:rPr lang="en-GB" sz="2800" b="1" dirty="0" smtClean="0"/>
              <a:t>For P3 -</a:t>
            </a:r>
            <a:r>
              <a:rPr lang="en-GB" sz="2800" dirty="0" smtClean="0"/>
              <a:t> Learners </a:t>
            </a:r>
            <a:r>
              <a:rPr lang="en-GB" sz="2800" dirty="0"/>
              <a:t>could produce a leaflet that describes the main physical and technological resources required in the operation of a selected organisation. 	</a:t>
            </a:r>
          </a:p>
        </p:txBody>
      </p:sp>
      <p:sp>
        <p:nvSpPr>
          <p:cNvPr id="2" name="Title 1"/>
          <p:cNvSpPr>
            <a:spLocks noGrp="1"/>
          </p:cNvSpPr>
          <p:nvPr>
            <p:ph type="title"/>
          </p:nvPr>
        </p:nvSpPr>
        <p:spPr>
          <a:xfrm>
            <a:off x="107504" y="116632"/>
            <a:ext cx="8928992" cy="452568"/>
          </a:xfrm>
        </p:spPr>
        <p:txBody>
          <a:bodyPr>
            <a:normAutofit fontScale="90000"/>
          </a:bodyPr>
          <a:lstStyle/>
          <a:p>
            <a:r>
              <a:rPr lang="en-GB" b="1" dirty="0" smtClean="0"/>
              <a:t> </a:t>
            </a:r>
            <a:r>
              <a:rPr lang="en-GB" dirty="0" smtClean="0"/>
              <a:t>Scenario and </a:t>
            </a:r>
            <a:r>
              <a:rPr lang="en-GB" b="1" dirty="0" smtClean="0"/>
              <a:t>Assessment Criteria – P3</a:t>
            </a:r>
            <a:endParaRPr lang="en-US"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5472608"/>
          </a:xfrm>
        </p:spPr>
        <p:txBody>
          <a:bodyPr>
            <a:noAutofit/>
          </a:bodyPr>
          <a:lstStyle/>
          <a:p>
            <a:pPr marL="269875" indent="-255588"/>
            <a:r>
              <a:rPr lang="en-GB" sz="1800" dirty="0" smtClean="0"/>
              <a:t>All companies have a degree of physical and technical resources that gets them through their working day.  </a:t>
            </a:r>
            <a:r>
              <a:rPr lang="en-GB" sz="1800" dirty="0" smtClean="0"/>
              <a:t>Even a company that is purely online needs resources that are managed to function. For instance, everything around you in the classroom right now is a resource, the fact that it is in the room means it was planned, purchased, sourced, managed, it has a lifespan, it needs maintenance and replacing, it will be checked for purpose and function and decisions will be made about it.</a:t>
            </a:r>
            <a:endParaRPr lang="en-GB" sz="1800" dirty="0" smtClean="0"/>
          </a:p>
          <a:p>
            <a:pPr marL="269875" indent="-255588"/>
            <a:r>
              <a:rPr lang="en-GB" sz="1800" b="1" dirty="0" smtClean="0"/>
              <a:t>Buildings </a:t>
            </a:r>
            <a:r>
              <a:rPr lang="en-GB" sz="1800" b="1" dirty="0"/>
              <a:t>and </a:t>
            </a:r>
            <a:r>
              <a:rPr lang="en-GB" sz="1800" b="1" dirty="0" smtClean="0"/>
              <a:t>facilities</a:t>
            </a:r>
            <a:r>
              <a:rPr lang="en-GB" sz="1800" dirty="0" smtClean="0"/>
              <a:t> </a:t>
            </a:r>
            <a:r>
              <a:rPr lang="en-GB" sz="1800" dirty="0"/>
              <a:t>– </a:t>
            </a:r>
            <a:r>
              <a:rPr lang="en-GB" sz="1800" dirty="0" smtClean="0"/>
              <a:t>This is the main resource that companies have, rented or paid for, and these will require </a:t>
            </a:r>
            <a:r>
              <a:rPr lang="en-GB" sz="1800" b="1" dirty="0" smtClean="0"/>
              <a:t>maintenance</a:t>
            </a:r>
            <a:r>
              <a:rPr lang="en-GB" sz="1800" b="1" dirty="0"/>
              <a:t>, </a:t>
            </a:r>
            <a:r>
              <a:rPr lang="en-GB" sz="1800" b="1" dirty="0" smtClean="0"/>
              <a:t>security and insurance</a:t>
            </a:r>
            <a:r>
              <a:rPr lang="en-GB" sz="1800" dirty="0" smtClean="0"/>
              <a:t>. For some companies Buildings and facilities are the most important feature of the business, theme parks, leisure centres, factories, the maintenance and upkeep of them is vital for the image and for business. And all businesses require insurances, the more customers on site, the more insurances. Are necessary.</a:t>
            </a:r>
          </a:p>
          <a:p>
            <a:pPr marL="269875" indent="-255588"/>
            <a:r>
              <a:rPr lang="en-GB" sz="1800" b="1" dirty="0" smtClean="0"/>
              <a:t>Stock</a:t>
            </a:r>
            <a:r>
              <a:rPr lang="en-GB" sz="1800" dirty="0" smtClean="0"/>
              <a:t> – For some companies the value and insurance on the stock is the biggest financial outlay of the company. A market stall holder does not need to make the market stall look great as long as there is stock, warehouses and merely boxes for holding stock. Some stock lasts and so the storage can be longer term, white goods, car parts etc</a:t>
            </a:r>
            <a:r>
              <a:rPr lang="en-GB" sz="1800" dirty="0"/>
              <a:t>.</a:t>
            </a:r>
            <a:r>
              <a:rPr lang="en-GB" sz="1800" dirty="0" smtClean="0"/>
              <a:t> some are short term so the cost of storage is different, food, plants etc. Loans can be gained from potential stock sales, for companies like builders this is how business is done.</a:t>
            </a:r>
            <a:endParaRPr lang="en-GB" sz="1800" dirty="0"/>
          </a:p>
        </p:txBody>
      </p:sp>
      <p:sp>
        <p:nvSpPr>
          <p:cNvPr id="2" name="Title 1"/>
          <p:cNvSpPr>
            <a:spLocks noGrp="1"/>
          </p:cNvSpPr>
          <p:nvPr>
            <p:ph type="title"/>
          </p:nvPr>
        </p:nvSpPr>
        <p:spPr>
          <a:xfrm>
            <a:off x="107504" y="116632"/>
            <a:ext cx="8964488" cy="452568"/>
          </a:xfrm>
        </p:spPr>
        <p:txBody>
          <a:bodyPr>
            <a:normAutofit fontScale="90000"/>
          </a:bodyPr>
          <a:lstStyle/>
          <a:p>
            <a:r>
              <a:rPr lang="en-GB" dirty="0" smtClean="0"/>
              <a:t>P3.1 - </a:t>
            </a:r>
            <a:r>
              <a:rPr lang="en-GB" dirty="0"/>
              <a:t>Physical and </a:t>
            </a:r>
            <a:r>
              <a:rPr lang="en-GB" dirty="0" smtClean="0"/>
              <a:t>Technological resources</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55588" indent="-255588"/>
            <a:r>
              <a:rPr lang="en-GB" sz="2200" b="1" dirty="0"/>
              <a:t>M</a:t>
            </a:r>
            <a:r>
              <a:rPr lang="en-GB" sz="2200" b="1" dirty="0" smtClean="0"/>
              <a:t>achinery/equipment</a:t>
            </a:r>
            <a:r>
              <a:rPr lang="en-GB" sz="2200" dirty="0" smtClean="0"/>
              <a:t> – This is similar in some ways to stock in that it is the first thing a company purchases after premises and the last thing sold off. Without machinery and equipment, a company will have to rely on remaining stock sales to survive. Farms for instance can exist without machinery and equipment but will find it hard to complete, whereas factories rely wholly on these to create goods. Machinery can be borrowed upon for asset wealth and for most companies machinery needs replacing regularly to remain viable or competitive.</a:t>
            </a:r>
            <a:endParaRPr lang="en-GB" sz="2200" dirty="0"/>
          </a:p>
          <a:p>
            <a:pPr marL="255588" indent="-255588"/>
            <a:r>
              <a:rPr lang="en-GB" sz="2200" b="1" dirty="0"/>
              <a:t>ICT</a:t>
            </a:r>
            <a:r>
              <a:rPr lang="en-GB" sz="2200" dirty="0"/>
              <a:t> </a:t>
            </a:r>
            <a:r>
              <a:rPr lang="en-GB" sz="2200" dirty="0" smtClean="0"/>
              <a:t>– This is the newest asset, most companies rely on it for function rather than business but in terms of function ICT improves efficiency. For companie</a:t>
            </a:r>
            <a:r>
              <a:rPr lang="en-GB" sz="2200" dirty="0" smtClean="0"/>
              <a:t>s ICT is everything, for others like Argos, ICT helps. Like machinery and equipment ICT needs replacing, 3 years is normal through wear and tear. As an asset is cannot be borrowed upon easily, built in latency reduces its value quicker than vehicles. </a:t>
            </a:r>
            <a:r>
              <a:rPr lang="en-GB" sz="2200" dirty="0"/>
              <a:t> </a:t>
            </a:r>
            <a:r>
              <a:rPr lang="en-GB" sz="2200" dirty="0" smtClean="0"/>
              <a:t>To maintain efficiency however companies spend a large percentage of their budget getting this right.</a:t>
            </a:r>
            <a:endParaRPr lang="en-GB" sz="2200" dirty="0"/>
          </a:p>
        </p:txBody>
      </p:sp>
      <p:sp>
        <p:nvSpPr>
          <p:cNvPr id="2" name="Title 1"/>
          <p:cNvSpPr>
            <a:spLocks noGrp="1"/>
          </p:cNvSpPr>
          <p:nvPr>
            <p:ph type="title"/>
          </p:nvPr>
        </p:nvSpPr>
        <p:spPr>
          <a:xfrm>
            <a:off x="107504" y="116632"/>
            <a:ext cx="8964488" cy="452568"/>
          </a:xfrm>
        </p:spPr>
        <p:txBody>
          <a:bodyPr>
            <a:normAutofit fontScale="90000"/>
          </a:bodyPr>
          <a:lstStyle/>
          <a:p>
            <a:r>
              <a:rPr lang="en-GB" dirty="0" smtClean="0"/>
              <a:t>P3.1 </a:t>
            </a:r>
            <a:r>
              <a:rPr lang="en-GB" dirty="0" smtClean="0"/>
              <a:t>- Physical </a:t>
            </a:r>
            <a:r>
              <a:rPr lang="en-GB" dirty="0"/>
              <a:t>and </a:t>
            </a:r>
            <a:r>
              <a:rPr lang="en-GB" dirty="0" smtClean="0"/>
              <a:t>Technological resources</a:t>
            </a:r>
            <a:endParaRPr lang="en-US" dirty="0"/>
          </a:p>
        </p:txBody>
      </p:sp>
    </p:spTree>
    <p:extLst>
      <p:ext uri="{BB962C8B-B14F-4D97-AF65-F5344CB8AC3E}">
        <p14:creationId xmlns:p14="http://schemas.microsoft.com/office/powerpoint/2010/main" val="416968348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69875" indent="-255588"/>
            <a:r>
              <a:rPr lang="en-GB" sz="2150" b="1" dirty="0"/>
              <a:t>W</a:t>
            </a:r>
            <a:r>
              <a:rPr lang="en-GB" sz="2150" b="1" dirty="0" smtClean="0"/>
              <a:t>aste</a:t>
            </a:r>
            <a:r>
              <a:rPr lang="en-GB" sz="2150" dirty="0" smtClean="0"/>
              <a:t> – Tesco’s waste £100m of food a year, and in doing so, spend millions getting rid of it. This is a burden rather than an asset but for some companies the waste products can be an asset. Waste coal can be used in factories as fuel, by products from steel production like ash and detritus can be used for legitimate landfill. </a:t>
            </a:r>
            <a:r>
              <a:rPr lang="en-GB" sz="2150" dirty="0" smtClean="0"/>
              <a:t>When waste is considered an asset it becomes a viable cash bonus, when waste is considered a burden, it becomes a financial drain. Waste cannot be borrowed upon, there is no guarantee of a return.</a:t>
            </a:r>
            <a:endParaRPr lang="en-GB" sz="2150" dirty="0"/>
          </a:p>
          <a:p>
            <a:pPr marL="269875" indent="-255588"/>
            <a:r>
              <a:rPr lang="en-GB" sz="2150" b="1" dirty="0" smtClean="0"/>
              <a:t>Intellectual </a:t>
            </a:r>
            <a:r>
              <a:rPr lang="en-GB" sz="2150" b="1" dirty="0"/>
              <a:t>property, e.g. original designs</a:t>
            </a:r>
            <a:r>
              <a:rPr lang="en-GB" sz="2150" dirty="0"/>
              <a:t> </a:t>
            </a:r>
            <a:r>
              <a:rPr lang="en-GB" sz="2150" dirty="0" smtClean="0"/>
              <a:t>– all companies have resources that can be shared and used. Intellectual copyright can be used as a financial asset for companies who are willing to share ideas for a price. The problem with Intellectual copyright is that it is difficult to prove. As an asset it will restrict down rivals from using the ideas, Samsung spent more money than it needed to in order to get a product as good as Apples. Managing this as an asset can give a company an additional potential revenue stream but again, this is difficult to borrow money upon.</a:t>
            </a:r>
            <a:endParaRPr lang="en-GB" sz="2150" dirty="0"/>
          </a:p>
        </p:txBody>
      </p:sp>
      <p:sp>
        <p:nvSpPr>
          <p:cNvPr id="2" name="Title 1"/>
          <p:cNvSpPr>
            <a:spLocks noGrp="1"/>
          </p:cNvSpPr>
          <p:nvPr>
            <p:ph type="title"/>
          </p:nvPr>
        </p:nvSpPr>
        <p:spPr>
          <a:xfrm>
            <a:off x="107504" y="116632"/>
            <a:ext cx="8964488" cy="452568"/>
          </a:xfrm>
        </p:spPr>
        <p:txBody>
          <a:bodyPr>
            <a:normAutofit fontScale="90000"/>
          </a:bodyPr>
          <a:lstStyle/>
          <a:p>
            <a:r>
              <a:rPr lang="en-GB" dirty="0" smtClean="0"/>
              <a:t>P3.1 - </a:t>
            </a:r>
            <a:r>
              <a:rPr lang="en-GB" dirty="0"/>
              <a:t>Physical and </a:t>
            </a:r>
            <a:r>
              <a:rPr lang="en-GB" dirty="0" smtClean="0"/>
              <a:t>Technological resources</a:t>
            </a:r>
            <a:endParaRPr lang="en-US" dirty="0"/>
          </a:p>
        </p:txBody>
      </p:sp>
    </p:spTree>
    <p:extLst>
      <p:ext uri="{BB962C8B-B14F-4D97-AF65-F5344CB8AC3E}">
        <p14:creationId xmlns:p14="http://schemas.microsoft.com/office/powerpoint/2010/main" val="288354162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r>
              <a:rPr lang="en-GB" sz="2000" b="1" dirty="0"/>
              <a:t>S</a:t>
            </a:r>
            <a:r>
              <a:rPr lang="en-GB" sz="2000" b="1" dirty="0" smtClean="0"/>
              <a:t>oftware </a:t>
            </a:r>
            <a:r>
              <a:rPr lang="en-GB" sz="2000" b="1" dirty="0"/>
              <a:t>licences </a:t>
            </a:r>
            <a:r>
              <a:rPr lang="en-GB" sz="2000" dirty="0" smtClean="0"/>
              <a:t>– Every company who uses software has to pay for the software, this is a legal issue and there is no legal way around it. Companies who licence products like Adobe, Microsoft, Serif etc</a:t>
            </a:r>
            <a:r>
              <a:rPr lang="en-GB" sz="2000" dirty="0"/>
              <a:t>.</a:t>
            </a:r>
            <a:r>
              <a:rPr lang="en-GB" sz="2000" dirty="0" smtClean="0"/>
              <a:t> pay a licence for use fee, for this fee they get upgrades and support as well as the right of use. Financially this is a drain on funds but a necessity. Companies who produce the software gain from sales and from licences. Think of your phone, how much you pay for the phone and how much for the contract, licences come to double, triple or more the original value of the software.</a:t>
            </a:r>
            <a:endParaRPr lang="en-GB" sz="2000" dirty="0"/>
          </a:p>
          <a:p>
            <a:r>
              <a:rPr lang="en-GB" sz="2000" b="1" dirty="0" smtClean="0"/>
              <a:t>Patents </a:t>
            </a:r>
            <a:r>
              <a:rPr lang="en-GB" sz="2000" b="1" dirty="0"/>
              <a:t>and copyrights</a:t>
            </a:r>
            <a:r>
              <a:rPr lang="en-GB" sz="2000" dirty="0"/>
              <a:t> </a:t>
            </a:r>
            <a:r>
              <a:rPr lang="en-GB" sz="2000" dirty="0"/>
              <a:t>– all companies have resources that can be shared and used. </a:t>
            </a:r>
            <a:r>
              <a:rPr lang="en-GB" sz="2000" dirty="0" smtClean="0"/>
              <a:t>Ownership of Patents and Copyright can </a:t>
            </a:r>
            <a:r>
              <a:rPr lang="en-GB" sz="2000" dirty="0"/>
              <a:t>be used as a financial asset for companies who are willing to share ideas for a price. Licensed patents for instance have made Intel one of the largest chip manufacturers, Microsoft gains a huge percentage of its wealth from licensing its OS as does Apple. Companies who patent and lease patents to other companies gain a revenue stream without doing any work. For certain schools, creating materials for other schools like @</a:t>
            </a:r>
            <a:r>
              <a:rPr lang="en-GB" sz="2000" dirty="0" err="1"/>
              <a:t>tain</a:t>
            </a:r>
            <a:r>
              <a:rPr lang="en-GB" sz="2000" dirty="0"/>
              <a:t> created a viable revenue stream. For every good service there is a secondary customer</a:t>
            </a:r>
            <a:r>
              <a:rPr lang="en-GB" sz="2000" dirty="0" smtClean="0"/>
              <a:t>.</a:t>
            </a:r>
            <a:endParaRPr lang="en-GB" sz="2000" dirty="0"/>
          </a:p>
        </p:txBody>
      </p:sp>
      <p:sp>
        <p:nvSpPr>
          <p:cNvPr id="2" name="Title 1"/>
          <p:cNvSpPr>
            <a:spLocks noGrp="1"/>
          </p:cNvSpPr>
          <p:nvPr>
            <p:ph type="title"/>
          </p:nvPr>
        </p:nvSpPr>
        <p:spPr>
          <a:xfrm>
            <a:off x="107504" y="116632"/>
            <a:ext cx="8964488" cy="452568"/>
          </a:xfrm>
        </p:spPr>
        <p:txBody>
          <a:bodyPr>
            <a:normAutofit fontScale="90000"/>
          </a:bodyPr>
          <a:lstStyle/>
          <a:p>
            <a:r>
              <a:rPr lang="en-GB" dirty="0" smtClean="0"/>
              <a:t>P3.1 - </a:t>
            </a:r>
            <a:r>
              <a:rPr lang="en-GB" dirty="0"/>
              <a:t>Physical and </a:t>
            </a:r>
            <a:r>
              <a:rPr lang="en-GB" dirty="0" smtClean="0"/>
              <a:t>Technological resources</a:t>
            </a:r>
            <a:endParaRPr lang="en-US" dirty="0"/>
          </a:p>
        </p:txBody>
      </p:sp>
    </p:spTree>
    <p:extLst>
      <p:ext uri="{BB962C8B-B14F-4D97-AF65-F5344CB8AC3E}">
        <p14:creationId xmlns:p14="http://schemas.microsoft.com/office/powerpoint/2010/main" val="131929340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109728" indent="0">
              <a:buNone/>
            </a:pPr>
            <a:r>
              <a:rPr lang="en-GB" sz="2400" b="1" dirty="0" smtClean="0"/>
              <a:t>P3.1 – Task 01 – </a:t>
            </a:r>
            <a:r>
              <a:rPr lang="en-GB" sz="2400" dirty="0" smtClean="0"/>
              <a:t>Create a report that describes the purpose and business function and the current financial state of your selected company.</a:t>
            </a:r>
          </a:p>
          <a:p>
            <a:pPr marL="109728" indent="0">
              <a:buNone/>
            </a:pPr>
            <a:r>
              <a:rPr lang="en-GB" sz="2400" b="1" dirty="0" smtClean="0"/>
              <a:t>P3.2 </a:t>
            </a:r>
            <a:r>
              <a:rPr lang="en-GB" sz="2400" b="1" dirty="0"/>
              <a:t>– Task </a:t>
            </a:r>
            <a:r>
              <a:rPr lang="en-GB" sz="2400" b="1" dirty="0" smtClean="0"/>
              <a:t>02 </a:t>
            </a:r>
            <a:r>
              <a:rPr lang="en-GB" sz="2400" b="1" dirty="0"/>
              <a:t>– </a:t>
            </a:r>
            <a:r>
              <a:rPr lang="en-GB" sz="2400" dirty="0" smtClean="0"/>
              <a:t>In this report describe the current Physical resources of your selected company in terms of Buildings and facilities, stock, machinery and equipment, ICT and Waste.</a:t>
            </a:r>
          </a:p>
          <a:p>
            <a:pPr marL="109728" indent="0">
              <a:buNone/>
            </a:pPr>
            <a:r>
              <a:rPr lang="en-GB" sz="2400" b="1" dirty="0" smtClean="0"/>
              <a:t>P3.3 </a:t>
            </a:r>
            <a:r>
              <a:rPr lang="en-GB" sz="2400" b="1" dirty="0"/>
              <a:t>– Task </a:t>
            </a:r>
            <a:r>
              <a:rPr lang="en-GB" sz="2400" b="1" dirty="0" smtClean="0"/>
              <a:t>03 </a:t>
            </a:r>
            <a:r>
              <a:rPr lang="en-GB" sz="2400" b="1" dirty="0"/>
              <a:t>– </a:t>
            </a:r>
            <a:r>
              <a:rPr lang="en-GB" sz="2400" dirty="0"/>
              <a:t>In this report describe the current </a:t>
            </a:r>
            <a:r>
              <a:rPr lang="en-GB" sz="2400" dirty="0" smtClean="0"/>
              <a:t>Technological </a:t>
            </a:r>
            <a:r>
              <a:rPr lang="en-GB" sz="2400" dirty="0"/>
              <a:t>resources of your selected company in terms </a:t>
            </a:r>
            <a:r>
              <a:rPr lang="en-GB" sz="2400" dirty="0" smtClean="0"/>
              <a:t>of Intellectual property, Software Licences, and Patents and Copyright.</a:t>
            </a:r>
          </a:p>
        </p:txBody>
      </p:sp>
      <p:sp>
        <p:nvSpPr>
          <p:cNvPr id="2" name="Title 1"/>
          <p:cNvSpPr>
            <a:spLocks noGrp="1"/>
          </p:cNvSpPr>
          <p:nvPr>
            <p:ph type="title"/>
          </p:nvPr>
        </p:nvSpPr>
        <p:spPr>
          <a:xfrm>
            <a:off x="107504" y="116632"/>
            <a:ext cx="8964488" cy="452568"/>
          </a:xfrm>
        </p:spPr>
        <p:txBody>
          <a:bodyPr>
            <a:normAutofit fontScale="90000"/>
          </a:bodyPr>
          <a:lstStyle/>
          <a:p>
            <a:r>
              <a:rPr lang="en-GB" dirty="0" smtClean="0"/>
              <a:t>P3.1 - </a:t>
            </a:r>
            <a:r>
              <a:rPr lang="en-GB" dirty="0"/>
              <a:t>Physical and </a:t>
            </a:r>
            <a:r>
              <a:rPr lang="en-GB" dirty="0" smtClean="0"/>
              <a:t>Technological resources</a:t>
            </a:r>
            <a:endParaRPr lang="en-US" dirty="0"/>
          </a:p>
        </p:txBody>
      </p:sp>
    </p:spTree>
    <p:extLst>
      <p:ext uri="{BB962C8B-B14F-4D97-AF65-F5344CB8AC3E}">
        <p14:creationId xmlns:p14="http://schemas.microsoft.com/office/powerpoint/2010/main" val="1033574018"/>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0a1588ba575996fedb66840db4a557f52d06bf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Enderoth">
      <a:dk1>
        <a:sysClr val="windowText" lastClr="000000"/>
      </a:dk1>
      <a:lt1>
        <a:sysClr val="window" lastClr="FFFFFF"/>
      </a:lt1>
      <a:dk2>
        <a:srgbClr val="1F497D"/>
      </a:dk2>
      <a:lt2>
        <a:srgbClr val="EEECE1"/>
      </a:lt2>
      <a:accent1>
        <a:srgbClr val="00B050"/>
      </a:accent1>
      <a:accent2>
        <a:srgbClr val="C0504D"/>
      </a:accent2>
      <a:accent3>
        <a:srgbClr val="9BBB59"/>
      </a:accent3>
      <a:accent4>
        <a:srgbClr val="C3D69B"/>
      </a:accent4>
      <a:accent5>
        <a:srgbClr val="C3D69B"/>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13324</TotalTime>
  <Words>1390</Words>
  <Application>Microsoft Office PowerPoint</Application>
  <PresentationFormat>On-screen Show (4:3)</PresentationFormat>
  <Paragraphs>62</Paragraphs>
  <Slides>8</Slides>
  <Notes>7</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Enderoth</vt:lpstr>
      <vt:lpstr>Unit 30 - Business Resources</vt:lpstr>
      <vt:lpstr>LO2 - Assessment Criteria</vt:lpstr>
      <vt:lpstr> Scenario and Assessment Criteria – P3</vt:lpstr>
      <vt:lpstr>P3.1 - Physical and Technological resources</vt:lpstr>
      <vt:lpstr>P3.1 - Physical and Technological resources</vt:lpstr>
      <vt:lpstr>P3.1 - Physical and Technological resources</vt:lpstr>
      <vt:lpstr>P3.1 - Physical and Technological resources</vt:lpstr>
      <vt:lpstr>P3.1 - Physical and Technological resources</vt:lpstr>
    </vt:vector>
  </TitlesOfParts>
  <Company>Brooke Weston CTC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Communication and Employability Skills in IT</dc:title>
  <dc:subject>Level 3 - ICT</dc:subject>
  <dc:creator>kpa</dc:creator>
  <cp:lastModifiedBy>Stephen Rafferty</cp:lastModifiedBy>
  <cp:revision>375</cp:revision>
  <cp:lastPrinted>2013-11-14T08:02:55Z</cp:lastPrinted>
  <dcterms:created xsi:type="dcterms:W3CDTF">2008-08-20T08:55:34Z</dcterms:created>
  <dcterms:modified xsi:type="dcterms:W3CDTF">2014-07-25T17:02:01Z</dcterms:modified>
  <cp:category>Unit 05</cp:category>
</cp:coreProperties>
</file>